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1" r:id="rId5"/>
    <p:sldId id="264" r:id="rId6"/>
    <p:sldId id="262" r:id="rId7"/>
    <p:sldId id="266" r:id="rId8"/>
    <p:sldId id="263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6/14/2021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6/14/2021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woolleyt1@cardiff.ac.uk" TargetMode="Externa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" TargetMode="External"/><Relationship Id="rId13" Type="http://schemas.openxmlformats.org/officeDocument/2006/relationships/hyperlink" Target="http://bit.ly/SMB2021_Link6" TargetMode="External"/><Relationship Id="rId3" Type="http://schemas.openxmlformats.org/officeDocument/2006/relationships/hyperlink" Target="http://bit.ly/SMB2021_Link1" TargetMode="External"/><Relationship Id="rId7" Type="http://schemas.openxmlformats.org/officeDocument/2006/relationships/hyperlink" Target="http://bit.ly/SMB2021_Link3" TargetMode="External"/><Relationship Id="rId12" Type="http://schemas.openxmlformats.org/officeDocument/2006/relationships/hyperlink" Target="https://www2.stat.duke.edu/courses/Spring20/sta199.002/slides/r-shiny.html#1" TargetMode="External"/><Relationship Id="rId2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shinyapps.io/" TargetMode="External"/><Relationship Id="rId11" Type="http://schemas.openxmlformats.org/officeDocument/2006/relationships/hyperlink" Target="http://bit.ly/SMB2021_Link5" TargetMode="External"/><Relationship Id="rId5" Type="http://schemas.openxmlformats.org/officeDocument/2006/relationships/hyperlink" Target="http://bit.ly/SMB2021_Link2" TargetMode="External"/><Relationship Id="rId10" Type="http://schemas.openxmlformats.org/officeDocument/2006/relationships/hyperlink" Target="https://shiny.rstudio.com/tutorial/" TargetMode="External"/><Relationship Id="rId4" Type="http://schemas.openxmlformats.org/officeDocument/2006/relationships/hyperlink" Target="https://www.rstudio.com/products/rstudio/download/" TargetMode="External"/><Relationship Id="rId9" Type="http://schemas.openxmlformats.org/officeDocument/2006/relationships/hyperlink" Target="http://bit.ly/SMB2021_Link4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.xml"/><Relationship Id="rId7" Type="http://schemas.openxmlformats.org/officeDocument/2006/relationships/image" Target="../media/image3.jpe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1.jpeg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SMB2021_Link7" TargetMode="External"/><Relationship Id="rId7" Type="http://schemas.openxmlformats.org/officeDocument/2006/relationships/hyperlink" Target="http://bit.ly/SMB2021_Link9" TargetMode="External"/><Relationship Id="rId2" Type="http://schemas.openxmlformats.org/officeDocument/2006/relationships/hyperlink" Target="https://github.com/ThomasEWoolley/Discrete_logistic_equatio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homasewoolley.shinyapps.io/Live_coding/" TargetMode="External"/><Relationship Id="rId5" Type="http://schemas.openxmlformats.org/officeDocument/2006/relationships/hyperlink" Target="http://bit.ly/SMB2021_Link8" TargetMode="External"/><Relationship Id="rId4" Type="http://schemas.openxmlformats.org/officeDocument/2006/relationships/hyperlink" Target="https://thomasewoolley.shinyapps.io/Discrete_logistic_equa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Interactive mathematical biology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GB" sz="4000" dirty="0">
                <a:solidFill>
                  <a:srgbClr val="92D050"/>
                </a:solidFill>
              </a:rPr>
              <a:t>how to create your first shiny app</a:t>
            </a:r>
          </a:p>
          <a:p>
            <a:pPr algn="ctr"/>
            <a:r>
              <a:rPr lang="en-GB" dirty="0">
                <a:solidFill>
                  <a:schemeClr val="tx1">
                    <a:lumMod val="85000"/>
                  </a:schemeClr>
                </a:solidFill>
              </a:rPr>
              <a:t>Dr Thomas E. Woolley, </a:t>
            </a:r>
            <a:r>
              <a:rPr lang="en-GB" dirty="0">
                <a:solidFill>
                  <a:schemeClr val="tx1">
                    <a:lumMod val="85000"/>
                  </a:schemeClr>
                </a:solidFill>
                <a:hlinkClick r:id="rId5"/>
              </a:rPr>
              <a:t>woolleyt1@cardiff.ac.uk</a:t>
            </a:r>
            <a:r>
              <a:rPr lang="en-GB" dirty="0">
                <a:solidFill>
                  <a:schemeClr val="tx1">
                    <a:lumMod val="85000"/>
                  </a:schemeClr>
                </a:solidFill>
              </a:rPr>
              <a:t>,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 @ThomasEWoolley</a:t>
            </a:r>
            <a:endParaRPr lang="en-GB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5D5E0C-39C0-47C7-ACD4-C3F2682C4AFE}"/>
              </a:ext>
            </a:extLst>
          </p:cNvPr>
          <p:cNvSpPr/>
          <p:nvPr/>
        </p:nvSpPr>
        <p:spPr>
          <a:xfrm>
            <a:off x="771390" y="39003"/>
            <a:ext cx="10951131" cy="6643484"/>
          </a:xfrm>
          <a:prstGeom prst="roundRect">
            <a:avLst/>
          </a:prstGeom>
          <a:gradFill flip="none" rotWithShape="1">
            <a:gsLst>
              <a:gs pos="37000">
                <a:schemeClr val="tx1">
                  <a:alpha val="5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3E16C5-555A-4DC6-A181-41F0E6C3522B}"/>
              </a:ext>
            </a:extLst>
          </p:cNvPr>
          <p:cNvSpPr txBox="1"/>
          <p:nvPr/>
        </p:nvSpPr>
        <p:spPr>
          <a:xfrm>
            <a:off x="1509206" y="295632"/>
            <a:ext cx="943993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endParaRPr lang="en-GB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r>
              <a:rPr lang="en-GB" sz="2000" b="1" cap="all" dirty="0">
                <a:solidFill>
                  <a:srgbClr val="92D050"/>
                </a:solidFill>
              </a:rPr>
              <a:t>Preliminaries:</a:t>
            </a: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R: </a:t>
            </a: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https://www.r-project.org/</a:t>
            </a: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http://bit.ly/SMB2021_Link1</a:t>
            </a:r>
            <a:endParaRPr lang="en-GB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endParaRPr lang="en-GB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Developer environment: </a:t>
            </a: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4"/>
              </a:rPr>
              <a:t>https://www.rstudio.com/products/rstudio/download/</a:t>
            </a:r>
            <a:endParaRPr lang="en-GB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5"/>
              </a:rPr>
              <a:t>http://bit.ly/SMB2021_Link2</a:t>
            </a:r>
            <a:endParaRPr lang="en-GB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742950" lvl="1" indent="-285750" algn="just" fontAlgn="base">
              <a:buFont typeface="Wingdings" panose="05000000000000000000" pitchFamily="2" charset="2"/>
              <a:buChar char="Ø"/>
            </a:pP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install.packages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("shiny");</a:t>
            </a:r>
          </a:p>
          <a:p>
            <a:pPr algn="just" fontAlgn="base"/>
            <a:endParaRPr lang="en-GB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Shiny account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: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6"/>
              </a:rPr>
              <a:t>https://www.shinyapps.io/</a:t>
            </a:r>
            <a:endParaRPr lang="en-GB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7"/>
              </a:rPr>
              <a:t>http://bit.ly/SMB2021_Link3</a:t>
            </a:r>
            <a:endParaRPr lang="en-GB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endParaRPr lang="en-GB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Github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account: </a:t>
            </a: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8"/>
              </a:rPr>
              <a:t>https://github.com/</a:t>
            </a:r>
            <a:endParaRPr lang="en-GB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9"/>
              </a:rPr>
              <a:t>http://bit.ly/SMB2021_Link4</a:t>
            </a:r>
            <a:endParaRPr lang="en-GB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endParaRPr lang="en-GB" sz="2000" b="1" cap="all" dirty="0">
              <a:solidFill>
                <a:srgbClr val="92D050"/>
              </a:solidFill>
            </a:endParaRPr>
          </a:p>
          <a:p>
            <a:pPr algn="just" fontAlgn="base"/>
            <a:r>
              <a:rPr lang="en-GB" sz="2000" b="1" cap="all" dirty="0">
                <a:solidFill>
                  <a:srgbClr val="92D050"/>
                </a:solidFill>
              </a:rPr>
              <a:t>Tutorials: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hlinkClick r:id="rId10"/>
              </a:rPr>
              <a:t>https://shiny.rstudio.com/tutorial/</a:t>
            </a:r>
            <a:endParaRPr lang="en-GB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11"/>
              </a:rPr>
              <a:t>http://bit.ly/SMB2021_Link5</a:t>
            </a:r>
            <a:endParaRPr lang="en-GB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hlinkClick r:id="rId12"/>
              </a:rPr>
              <a:t>https://www2.stat.duke.edu/courses/Spring20/sta199.002/slides/r-shiny.html#1</a:t>
            </a:r>
            <a:endParaRPr lang="en-GB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13"/>
              </a:rPr>
              <a:t>http://bit.ly/SMB2021_Link6</a:t>
            </a:r>
            <a:endParaRPr lang="en-GB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007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6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30000"/>
          </a:blip>
          <a:srcRect l="17220" r="9210" b="-1"/>
          <a:stretch/>
        </p:blipFill>
        <p:spPr>
          <a:xfrm>
            <a:off x="19053" y="9533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Logistic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399AB7-9E36-4EAD-B44A-9E0CEA24AA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962519" y="2249486"/>
                <a:ext cx="3896106" cy="4181477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sz="2000" dirty="0"/>
                  <a:t>Model of a population,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000" dirty="0"/>
                  <a:t>, over discrete time units, </a:t>
                </a: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, undergoing reproduction and binary competition</a:t>
                </a:r>
              </a:p>
              <a:p>
                <a:pPr>
                  <a:lnSpc>
                    <a:spcPct val="110000"/>
                  </a:lnSpc>
                </a:pPr>
                <a:endParaRPr lang="en-GB" sz="2000" b="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0≤</m:t>
                    </m:r>
                    <m:sSub>
                      <m:sSubPr>
                        <m:ctrlPr>
                          <a:rPr lang="en-GB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𝑖𝑐</m:t>
                        </m:r>
                      </m:sub>
                    </m:sSub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r>
                  <a:rPr lang="en-GB" sz="2000" b="0" i="1" dirty="0">
                    <a:latin typeface="Cambria Math" panose="02040503050406030204" pitchFamily="18" charset="0"/>
                  </a:rPr>
                  <a:t> </a:t>
                </a:r>
                <a:r>
                  <a:rPr lang="en-US" sz="2000" dirty="0"/>
                  <a:t>is the initial condition</a:t>
                </a:r>
              </a:p>
              <a:p>
                <a:pPr>
                  <a:lnSpc>
                    <a:spcPct val="110000"/>
                  </a:lnSpc>
                </a:pPr>
                <a:endParaRPr lang="en-US" sz="2000" dirty="0"/>
              </a:p>
              <a:p>
                <a:pPr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0≤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≤4</m:t>
                    </m:r>
                  </m:oMath>
                </a14:m>
                <a:r>
                  <a:rPr lang="en-US" sz="2000" dirty="0"/>
                  <a:t> is the reproduction rate</a:t>
                </a:r>
              </a:p>
              <a:p>
                <a:pPr>
                  <a:lnSpc>
                    <a:spcPct val="110000"/>
                  </a:lnSpc>
                </a:pPr>
                <a:endParaRPr lang="en-US" sz="2000" dirty="0"/>
              </a:p>
              <a:p>
                <a:pPr>
                  <a:lnSpc>
                    <a:spcPct val="110000"/>
                  </a:lnSpc>
                </a:pPr>
                <a:r>
                  <a:rPr lang="en-US" sz="2000" dirty="0"/>
                  <a:t>Chaos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399AB7-9E36-4EAD-B44A-9E0CEA24AA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962519" y="2249486"/>
                <a:ext cx="3896106" cy="4181477"/>
              </a:xfrm>
              <a:blipFill>
                <a:blip r:embed="rId8"/>
                <a:stretch>
                  <a:fillRect l="-2191" t="-2187" r="-172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ED3AD776-281E-49DD-8386-011CA1BC1848}"/>
              </a:ext>
            </a:extLst>
          </p:cNvPr>
          <p:cNvSpPr/>
          <p:nvPr/>
        </p:nvSpPr>
        <p:spPr>
          <a:xfrm>
            <a:off x="76200" y="107257"/>
            <a:ext cx="7501394" cy="6643484"/>
          </a:xfrm>
          <a:prstGeom prst="roundRect">
            <a:avLst/>
          </a:prstGeom>
          <a:gradFill flip="none" rotWithShape="1">
            <a:gsLst>
              <a:gs pos="37000">
                <a:schemeClr val="tx1">
                  <a:alpha val="5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9BE8FC-1A39-4EDB-AA1D-F9A3D58B427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483970" y="1251380"/>
            <a:ext cx="4685854" cy="1367561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7FC32426-8554-40C2-A2BE-84A5E4965D16}"/>
              </a:ext>
            </a:extLst>
          </p:cNvPr>
          <p:cNvGrpSpPr/>
          <p:nvPr/>
        </p:nvGrpSpPr>
        <p:grpSpPr>
          <a:xfrm>
            <a:off x="730750" y="2899538"/>
            <a:ext cx="6192294" cy="3687825"/>
            <a:chOff x="614363" y="2810771"/>
            <a:chExt cx="6192294" cy="368782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EB243DD-3B18-41C5-AC61-600F5F4BC8EB}"/>
                </a:ext>
              </a:extLst>
            </p:cNvPr>
            <p:cNvSpPr/>
            <p:nvPr/>
          </p:nvSpPr>
          <p:spPr>
            <a:xfrm>
              <a:off x="614363" y="2810771"/>
              <a:ext cx="6192294" cy="36878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7B4C79-93AE-4369-A648-C03335AC2F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04429" y="3552841"/>
              <a:ext cx="0" cy="22898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B38F065-4246-4A60-A640-3DC255B1CD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6305" y="5637213"/>
              <a:ext cx="453363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CBFAE44-4CE9-488C-B46C-CD4909CD284A}"/>
                </a:ext>
              </a:extLst>
            </p:cNvPr>
            <p:cNvSpPr/>
            <p:nvPr/>
          </p:nvSpPr>
          <p:spPr>
            <a:xfrm>
              <a:off x="1813076" y="3897824"/>
              <a:ext cx="3999244" cy="1296237"/>
            </a:xfrm>
            <a:custGeom>
              <a:avLst/>
              <a:gdLst>
                <a:gd name="connsiteX0" fmla="*/ 0 w 3999244"/>
                <a:gd name="connsiteY0" fmla="*/ 1296237 h 1296237"/>
                <a:gd name="connsiteX1" fmla="*/ 562708 w 3999244"/>
                <a:gd name="connsiteY1" fmla="*/ 557683 h 1296237"/>
                <a:gd name="connsiteX2" fmla="*/ 1411794 w 3999244"/>
                <a:gd name="connsiteY2" fmla="*/ 195943 h 1296237"/>
                <a:gd name="connsiteX3" fmla="*/ 2502040 w 3999244"/>
                <a:gd name="connsiteY3" fmla="*/ 25121 h 1296237"/>
                <a:gd name="connsiteX4" fmla="*/ 3446585 w 3999244"/>
                <a:gd name="connsiteY4" fmla="*/ 0 h 1296237"/>
                <a:gd name="connsiteX5" fmla="*/ 3999244 w 3999244"/>
                <a:gd name="connsiteY5" fmla="*/ 10048 h 129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9244" h="1296237">
                  <a:moveTo>
                    <a:pt x="0" y="1296237"/>
                  </a:moveTo>
                  <a:lnTo>
                    <a:pt x="562708" y="557683"/>
                  </a:lnTo>
                  <a:lnTo>
                    <a:pt x="1411794" y="195943"/>
                  </a:lnTo>
                  <a:lnTo>
                    <a:pt x="2502040" y="25121"/>
                  </a:lnTo>
                  <a:lnTo>
                    <a:pt x="3446585" y="0"/>
                  </a:lnTo>
                  <a:lnTo>
                    <a:pt x="3999244" y="10048"/>
                  </a:lnTo>
                </a:path>
              </a:pathLst>
            </a:cu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FE4391E-74B7-491A-9FB1-60BE7FF18081}"/>
                </a:ext>
              </a:extLst>
            </p:cNvPr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5921955" y="5674056"/>
              <a:ext cx="147965" cy="304468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FDF37C9-4E63-49D4-936F-C41E160F39FF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1"/>
            <a:stretch>
              <a:fillRect/>
            </a:stretch>
          </p:blipFill>
          <p:spPr>
            <a:xfrm>
              <a:off x="1313154" y="3437151"/>
              <a:ext cx="376796" cy="2742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5D5E0C-39C0-47C7-ACD4-C3F2682C4AFE}"/>
              </a:ext>
            </a:extLst>
          </p:cNvPr>
          <p:cNvSpPr/>
          <p:nvPr/>
        </p:nvSpPr>
        <p:spPr>
          <a:xfrm>
            <a:off x="771390" y="39003"/>
            <a:ext cx="10951131" cy="6643484"/>
          </a:xfrm>
          <a:prstGeom prst="roundRect">
            <a:avLst/>
          </a:prstGeom>
          <a:gradFill flip="none" rotWithShape="1">
            <a:gsLst>
              <a:gs pos="37000">
                <a:schemeClr val="tx1">
                  <a:alpha val="5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3E16C5-555A-4DC6-A181-41F0E6C3522B}"/>
              </a:ext>
            </a:extLst>
          </p:cNvPr>
          <p:cNvSpPr txBox="1"/>
          <p:nvPr/>
        </p:nvSpPr>
        <p:spPr>
          <a:xfrm>
            <a:off x="2085469" y="0"/>
            <a:ext cx="9439935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endParaRPr lang="en-GB" sz="2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endParaRPr lang="en-GB" sz="2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library(shiny)</a:t>
            </a:r>
          </a:p>
          <a:p>
            <a:pPr algn="just" fontAlgn="base"/>
            <a:endParaRPr lang="en-GB" sz="2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endParaRPr lang="en-GB" sz="2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r>
              <a:rPr lang="en-GB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ui</a:t>
            </a:r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&lt;- </a:t>
            </a:r>
            <a:r>
              <a:rPr lang="en-GB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fluidPage</a:t>
            </a:r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</a:t>
            </a:r>
          </a:p>
          <a:p>
            <a:pPr algn="just" fontAlgn="base"/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)</a:t>
            </a:r>
          </a:p>
          <a:p>
            <a:pPr algn="just" fontAlgn="base"/>
            <a:endParaRPr lang="en-GB" sz="2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server &lt;- function(input, output) {</a:t>
            </a:r>
          </a:p>
          <a:p>
            <a:pPr algn="just" fontAlgn="base"/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}</a:t>
            </a:r>
          </a:p>
          <a:p>
            <a:pPr algn="just" fontAlgn="base"/>
            <a:endParaRPr lang="en-GB" sz="2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endParaRPr lang="en-GB" sz="2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r>
              <a:rPr lang="en-GB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shinyApp</a:t>
            </a:r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</a:t>
            </a:r>
            <a:r>
              <a:rPr lang="en-GB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ui</a:t>
            </a:r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= </a:t>
            </a:r>
            <a:r>
              <a:rPr lang="en-GB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ui</a:t>
            </a:r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server = server)</a:t>
            </a:r>
          </a:p>
          <a:p>
            <a:pPr algn="just" fontAlgn="base"/>
            <a:endParaRPr lang="en-GB" sz="2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9" name="Picture 8" descr="A close-up of a satellite&#10;&#10;Description automatically generated with low confidence">
            <a:extLst>
              <a:ext uri="{FF2B5EF4-FFF2-40B4-BE49-F238E27FC236}">
                <a16:creationId xmlns:a16="http://schemas.microsoft.com/office/drawing/2014/main" id="{FF48449A-7714-4D4E-9305-2B0A4C0A8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939435" y="1990695"/>
            <a:ext cx="1180253" cy="1438305"/>
          </a:xfrm>
          <a:prstGeom prst="rect">
            <a:avLst/>
          </a:prstGeom>
        </p:spPr>
      </p:pic>
      <p:pic>
        <p:nvPicPr>
          <p:cNvPr id="10" name="Picture 9" descr="A close-up of a satellite&#10;&#10;Description automatically generated with low confidence">
            <a:extLst>
              <a:ext uri="{FF2B5EF4-FFF2-40B4-BE49-F238E27FC236}">
                <a16:creationId xmlns:a16="http://schemas.microsoft.com/office/drawing/2014/main" id="{63A2CF58-652A-4CAD-AF95-E48C81465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654060" y="3324195"/>
            <a:ext cx="1180253" cy="143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241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332D3-7527-4AD7-8DDC-3077123D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3" name="Content Placeholder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42D3C86-CA6A-4FAD-B5C1-B91F363E1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180" y="23566"/>
            <a:ext cx="12210361" cy="68108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95416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332D3-7527-4AD7-8DDC-3077123DA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Text&#10;&#10;Description automatically generated with low confidence">
            <a:extLst>
              <a:ext uri="{FF2B5EF4-FFF2-40B4-BE49-F238E27FC236}">
                <a16:creationId xmlns:a16="http://schemas.microsoft.com/office/drawing/2014/main" id="{535CA6E4-2CB8-4E5C-825C-21224E4CBA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016" y="-8986"/>
            <a:ext cx="11119968" cy="68759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79532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5D5E0C-39C0-47C7-ACD4-C3F2682C4AFE}"/>
              </a:ext>
            </a:extLst>
          </p:cNvPr>
          <p:cNvSpPr/>
          <p:nvPr/>
        </p:nvSpPr>
        <p:spPr>
          <a:xfrm>
            <a:off x="771390" y="39003"/>
            <a:ext cx="10951131" cy="6643484"/>
          </a:xfrm>
          <a:prstGeom prst="roundRect">
            <a:avLst/>
          </a:prstGeom>
          <a:gradFill flip="none" rotWithShape="1">
            <a:gsLst>
              <a:gs pos="37000">
                <a:schemeClr val="tx1">
                  <a:alpha val="5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3E16C5-555A-4DC6-A181-41F0E6C3522B}"/>
              </a:ext>
            </a:extLst>
          </p:cNvPr>
          <p:cNvSpPr txBox="1"/>
          <p:nvPr/>
        </p:nvSpPr>
        <p:spPr>
          <a:xfrm>
            <a:off x="1509206" y="579245"/>
            <a:ext cx="943993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r>
              <a:rPr lang="en-GB" sz="2400" b="1" cap="all" dirty="0">
                <a:solidFill>
                  <a:srgbClr val="92D050"/>
                </a:solidFill>
              </a:rPr>
              <a:t>Codes and apps</a:t>
            </a: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https://github.com/ThomasEWoolley/Discrete_logistic_equation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sz="20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http://bit.ly/SMB2021_Link7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hlinkClick r:id="rId4"/>
              </a:rPr>
              <a:t>https://thomasewoolley.shinyapps.io/Discrete_logistic_equation</a:t>
            </a:r>
            <a:endParaRPr lang="en-GB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sz="20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5"/>
              </a:rPr>
              <a:t>http://bit.ly/SMB2021_Link8</a:t>
            </a:r>
            <a:endParaRPr lang="en-GB" sz="2000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endParaRPr lang="en-GB" sz="2000" u="sng" dirty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hlinkClick r:id="rId6"/>
              </a:rPr>
              <a:t>https://thomasewoolley.shinyapps.io/Live_coding/</a:t>
            </a:r>
            <a:endParaRPr lang="en-GB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r>
              <a:rPr lang="en-GB" sz="20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7"/>
              </a:rPr>
              <a:t>http://bit.ly/SMB2021_Link9</a:t>
            </a:r>
            <a:endParaRPr lang="en-GB" sz="2000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endParaRPr lang="en-GB" sz="2000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 algn="just" fontAlgn="base">
              <a:buFont typeface="Wingdings" panose="05000000000000000000" pitchFamily="2" charset="2"/>
              <a:buChar char="Ø"/>
            </a:pP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 fontAlgn="base"/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48716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00.7124"/>
  <p:tag name="ORIGINALWIDTH" val="1030.371"/>
  <p:tag name="LATEXADDIN" val="\documentclass{article}&#10;\usepackage{mathtools}&#10;\usepackage{graphicx}&#10;\usepackage{multicol}&#10;\usepackage{subfigure}&#10;\usepackage{bm}&#10;\newtheorem{thm}{Theorem}[section]&#10;\newtheorem{cor}[thm]{Corollary}&#10;\newtheorem{lem}[thm]{Lemma}&#10;\usepackage[numbers,sort]{natbib}&#10;\renewcommand{\l}{\left(}&#10;\renewcommand{\r}{\right)}&#10;\newcommand{\bb}{\begin{equation}}&#10;\newcommand{\ee}{\end{equation}}&#10;%&#10;\usepackage{multirow}&#10;%\usepackage{showlabels}&#10;%\newtheorem{defin}{Definition}&#10;%&#10;\newcommand{\D}[2]{\frac{\partial #1}{\partial #2}}&#10;\newcommand{\DD}[2]{\frac{\partial^2 #1}{\partial #2^2}}&#10;\newcommand{\rd}{\text{d}}&#10;\newcommand{\see}[1]{(see Figure \ref{#1})}&#10;\newcommand{\fig}[1]{Figure \ref{#1}}&#10;\newcommand{\figs}[2]{figures \ref{#1} and \ref{#2}}&#10;\newcommand{\sect}[1]{Section \ref{#1}}&#10;\newcommand{\app}[1]{Appendix \ref{#1}}&#10;\newcommand{\chap}[1]{Chapter \ref{#1}}&#10;\newcommand{\eqn}[1]{equation \eqref{#1}}&#10;\newcommand{\eqns}[2]{equations \eqref{#1} and \eqref{#2}}&#10;\newcommand{\eqnsto}[2]{equations \eqref{#1} - \eqref{#2}}&#10;\newcommand{\eg}{\emph{e.g.} }&#10;\newcommand{\bn}{\bm{n}}&#10;\newcommand{\bu}{\bm{u}}&#10;\newcommand{\ie}{i.e., }&#10;\newcommand{\Chapter}[1]{\chapter{#1}\label{#1}}&#10;\newcommand{\Section}[1]{\section{#1}\label{#1}}&#10;\newcommand{\Subsection}[1]{\subsection{#1}\label{#1}}&#10;\newcommand{\Subsubsection}[1]{\subsubsection{#1}\label{#1}}&#10;\newcommand{\Appendix}[1]{\appendix{#1}\label{#1}}&#10;\newcommand{\ttttp}{.26\textwidth}&#10;\newcommand{\tttp}{.32\textwidth}&#10;\newcommand{\htttp}{.26\textwidth}&#10;\newcommand{\ttp}{.48\textwidth}&#10;\newcommand{\tbo}{.6\textwidth}&#10;\usepackage{authblk}&#10;\usepackage{geometry}&#10;\geometry{margin=1in}&#10;%\usepackage[romanian]{babel}&#10;\usepackage{CJKutf8}&#10;\usepackage{geometry}&#10;\usepackage{pdflscape}&#10;\usepackage[table]{xcolor}&#10;\usepackage{amsmath}&#10;\pagestyle{empty}&#10;\begin{document}&#10;&#10;&#10;\begin{align}&#10;x_{t+1}&amp;=rx_{t}(1-x_{t}),\nonumber\\&#10;x_{0}&amp;=x_{ic}.\nonumber&#10;\end{align}&#10;&#10;\end{document}"/>
  <p:tag name="IGUANATEXSIZE" val="20"/>
  <p:tag name="IGUANATEXCURSOR" val="185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0.24"/>
  <p:tag name="ORIGINALWIDTH" val="38.99512"/>
  <p:tag name="LATEXADDIN" val="\documentclass{article}&#10;\usepackage{mathtools}&#10;\usepackage{graphicx}&#10;\usepackage{multicol}&#10;\usepackage{subfigure}&#10;\usepackage{bm}&#10;\newtheorem{thm}{Theorem}[section]&#10;\newtheorem{cor}[thm]{Corollary}&#10;\newtheorem{lem}[thm]{Lemma}&#10;\usepackage[numbers,sort]{natbib}&#10;\renewcommand{\l}{\left(}&#10;\renewcommand{\r}{\right)}&#10;\newcommand{\bb}{\begin{equation}}&#10;\newcommand{\ee}{\end{equation}}&#10;%&#10;\usepackage{multirow}&#10;%\usepackage{showlabels}&#10;%\newtheorem{defin}{Definition}&#10;%&#10;\newcommand{\D}[2]{\frac{\partial #1}{\partial #2}}&#10;\newcommand{\DD}[2]{\frac{\partial^2 #1}{\partial #2^2}}&#10;\newcommand{\rd}{\text{d}}&#10;\newcommand{\see}[1]{(see Figure \ref{#1})}&#10;\newcommand{\fig}[1]{Figure \ref{#1}}&#10;\newcommand{\figs}[2]{figures \ref{#1} and \ref{#2}}&#10;\newcommand{\sect}[1]{Section \ref{#1}}&#10;\newcommand{\app}[1]{Appendix \ref{#1}}&#10;\newcommand{\chap}[1]{Chapter \ref{#1}}&#10;\newcommand{\eqn}[1]{equation \eqref{#1}}&#10;\newcommand{\eqns}[2]{equations \eqref{#1} and \eqref{#2}}&#10;\newcommand{\eqnsto}[2]{equations \eqref{#1} - \eqref{#2}}&#10;\newcommand{\eg}{\emph{e.g.} }&#10;\newcommand{\bn}{\bm{n}}&#10;\newcommand{\bu}{\bm{u}}&#10;\newcommand{\ie}{i.e., }&#10;\newcommand{\Chapter}[1]{\chapter{#1}\label{#1}}&#10;\newcommand{\Section}[1]{\section{#1}\label{#1}}&#10;\newcommand{\Subsection}[1]{\subsection{#1}\label{#1}}&#10;\newcommand{\Subsubsection}[1]{\subsubsection{#1}\label{#1}}&#10;\newcommand{\Appendix}[1]{\appendix{#1}\label{#1}}&#10;\newcommand{\ttttp}{.26\textwidth}&#10;\newcommand{\tttp}{.32\textwidth}&#10;\newcommand{\htttp}{.26\textwidth}&#10;\newcommand{\ttp}{.48\textwidth}&#10;\newcommand{\tbo}{.6\textwidth}&#10;\usepackage{authblk}&#10;\usepackage{geometry}&#10;\geometry{margin=1in}&#10;%\usepackage[romanian]{babel}&#10;\usepackage{CJKutf8}&#10;\usepackage{geometry}&#10;\usepackage{pdflscape}&#10;\usepackage[table]{xcolor}&#10;\usepackage{amsmath}&#10;\pagestyle{empty}&#10;\begin{document}&#10;&#10;$t$&#10;&#10;\end{document}"/>
  <p:tag name="IGUANATEXSIZE" val="20"/>
  <p:tag name="IGUANATEXCURSOR" val="1803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74.24071"/>
  <p:tag name="ORIGINALWIDTH" val="101.9872"/>
  <p:tag name="LATEXADDIN" val="\documentclass{article}&#10;\usepackage{mathtools}&#10;\usepackage{graphicx}&#10;\usepackage{multicol}&#10;\usepackage{subfigure}&#10;\usepackage{bm}&#10;\newtheorem{thm}{Theorem}[section]&#10;\newtheorem{cor}[thm]{Corollary}&#10;\newtheorem{lem}[thm]{Lemma}&#10;\usepackage[numbers,sort]{natbib}&#10;\renewcommand{\l}{\left(}&#10;\renewcommand{\r}{\right)}&#10;\newcommand{\bb}{\begin{equation}}&#10;\newcommand{\ee}{\end{equation}}&#10;%&#10;\usepackage{multirow}&#10;%\usepackage{showlabels}&#10;%\newtheorem{defin}{Definition}&#10;%&#10;\newcommand{\D}[2]{\frac{\partial #1}{\partial #2}}&#10;\newcommand{\DD}[2]{\frac{\partial^2 #1}{\partial #2^2}}&#10;\newcommand{\rd}{\text{d}}&#10;\newcommand{\see}[1]{(see Figure \ref{#1})}&#10;\newcommand{\fig}[1]{Figure \ref{#1}}&#10;\newcommand{\figs}[2]{figures \ref{#1} and \ref{#2}}&#10;\newcommand{\sect}[1]{Section \ref{#1}}&#10;\newcommand{\app}[1]{Appendix \ref{#1}}&#10;\newcommand{\chap}[1]{Chapter \ref{#1}}&#10;\newcommand{\eqn}[1]{equation \eqref{#1}}&#10;\newcommand{\eqns}[2]{equations \eqref{#1} and \eqref{#2}}&#10;\newcommand{\eqnsto}[2]{equations \eqref{#1} - \eqref{#2}}&#10;\newcommand{\eg}{\emph{e.g.} }&#10;\newcommand{\bn}{\bm{n}}&#10;\newcommand{\bu}{\bm{u}}&#10;\newcommand{\ie}{i.e., }&#10;\newcommand{\Chapter}[1]{\chapter{#1}\label{#1}}&#10;\newcommand{\Section}[1]{\section{#1}\label{#1}}&#10;\newcommand{\Subsection}[1]{\subsection{#1}\label{#1}}&#10;\newcommand{\Subsubsection}[1]{\subsubsection{#1}\label{#1}}&#10;\newcommand{\Appendix}[1]{\appendix{#1}\label{#1}}&#10;\newcommand{\ttttp}{.26\textwidth}&#10;\newcommand{\tttp}{.32\textwidth}&#10;\newcommand{\htttp}{.26\textwidth}&#10;\newcommand{\ttp}{.48\textwidth}&#10;\newcommand{\tbo}{.6\textwidth}&#10;\usepackage{authblk}&#10;\usepackage{geometry}&#10;\geometry{margin=1in}&#10;%\usepackage[romanian]{babel}&#10;\usepackage{CJKutf8}&#10;\usepackage{geometry}&#10;\usepackage{pdflscape}&#10;\usepackage[table]{xcolor}&#10;\usepackage{amsmath}&#10;\pagestyle{empty}&#10;\begin{document}&#10;&#10;&#10;$x_t$&#10;&#10;\end{document}"/>
  <p:tag name="IGUANATEXSIZE" val="20"/>
  <p:tag name="IGUANATEXCURSOR" val="1806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191</TotalTime>
  <Words>307</Words>
  <Application>Microsoft Office PowerPoint</Application>
  <PresentationFormat>Widescreen</PresentationFormat>
  <Paragraphs>59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Cambria Math</vt:lpstr>
      <vt:lpstr>Tw Cen MT</vt:lpstr>
      <vt:lpstr>Wingdings</vt:lpstr>
      <vt:lpstr>Circuit</vt:lpstr>
      <vt:lpstr>Interactive mathematical biology</vt:lpstr>
      <vt:lpstr>PowerPoint Presentation</vt:lpstr>
      <vt:lpstr>Logistic Equation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mathematical biology</dc:title>
  <dc:creator>Thomas Woolley</dc:creator>
  <cp:lastModifiedBy>Thomas Woolley</cp:lastModifiedBy>
  <cp:revision>14</cp:revision>
  <dcterms:created xsi:type="dcterms:W3CDTF">2021-06-10T08:03:08Z</dcterms:created>
  <dcterms:modified xsi:type="dcterms:W3CDTF">2021-06-14T10:25:08Z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